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Slab"/>
      <p:regular r:id="rId17"/>
    </p:embeddedFont>
    <p:embeddedFont>
      <p:font typeface="Roboto Slab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10.svg>
</file>

<file path=ppt/media/image-2-11.png>
</file>

<file path=ppt/media/image-2-12.png>
</file>

<file path=ppt/media/image-2-13.svg>
</file>

<file path=ppt/media/image-2-2.png>
</file>

<file path=ppt/media/image-2-3.png>
</file>

<file path=ppt/media/image-2-4.svg>
</file>

<file path=ppt/media/image-2-5.png>
</file>

<file path=ppt/media/image-2-6.png>
</file>

<file path=ppt/media/image-2-7.svg>
</file>

<file path=ppt/media/image-2-8.png>
</file>

<file path=ppt/media/image-2-9.png>
</file>

<file path=ppt/media/image-3-1.png>
</file>

<file path=ppt/media/image-4-1.png>
</file>

<file path=ppt/media/image-5-1.png>
</file>

<file path=ppt/media/image-6-1.png>
</file>

<file path=ppt/media/image-7-1.png>
</file>

<file path=ppt/media/image-7-10.png>
</file>

<file path=ppt/media/image-7-2.png>
</file>

<file path=ppt/media/image-7-3.svg>
</file>

<file path=ppt/media/image-7-4.png>
</file>

<file path=ppt/media/image-7-5.png>
</file>

<file path=ppt/media/image-7-6.svg>
</file>

<file path=ppt/media/image-7-7.png>
</file>

<file path=ppt/media/image-7-8.png>
</file>

<file path=ppt/media/image-7-9.sv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media/image-9-4.png>
</file>

<file path=ppt/media/image-9-5.png>
</file>

<file path=ppt/media/image-9-6.png>
</file>

<file path=ppt/media/image-9-7.png>
</file>

<file path=ppt/media/image-9-8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slideLayout" Target="../slideLayouts/slideLayout1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png"/><Relationship Id="rId10" Type="http://schemas.openxmlformats.org/officeDocument/2006/relationships/image" Target="../media/image-2-10.svg"/><Relationship Id="rId11" Type="http://schemas.openxmlformats.org/officeDocument/2006/relationships/image" Target="../media/image-2-11.png"/><Relationship Id="rId12" Type="http://schemas.openxmlformats.org/officeDocument/2006/relationships/image" Target="../media/image-2-12.png"/><Relationship Id="rId13" Type="http://schemas.openxmlformats.org/officeDocument/2006/relationships/image" Target="../media/image-2-13.svg"/><Relationship Id="rId14" Type="http://schemas.openxmlformats.org/officeDocument/2006/relationships/slideLayout" Target="../slideLayouts/slideLayout3.xml"/><Relationship Id="rId1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image" Target="../media/image-7-10.png"/><Relationship Id="rId11" Type="http://schemas.openxmlformats.org/officeDocument/2006/relationships/slideLayout" Target="../slideLayouts/slideLayout8.xml"/><Relationship Id="rId1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png"/><Relationship Id="rId7" Type="http://schemas.openxmlformats.org/officeDocument/2006/relationships/image" Target="../media/image-9-7.png"/><Relationship Id="rId8" Type="http://schemas.openxmlformats.org/officeDocument/2006/relationships/image" Target="../media/image-9-8.png"/><Relationship Id="rId9" Type="http://schemas.openxmlformats.org/officeDocument/2006/relationships/slideLayout" Target="../slideLayouts/slideLayout10.xml"/><Relationship Id="rId10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Artificial Intelligence in Education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 Smart Systems are Transforming Learning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795" y="764977"/>
            <a:ext cx="6830258" cy="612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Future of AI in Education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368891" y="1966198"/>
            <a:ext cx="196096" cy="882491"/>
          </a:xfrm>
          <a:prstGeom prst="roundRect">
            <a:avLst>
              <a:gd name="adj" fmla="val 15003"/>
            </a:avLst>
          </a:prstGeom>
          <a:solidFill>
            <a:srgbClr val="3F4652"/>
          </a:solidFill>
          <a:ln/>
        </p:spPr>
      </p:sp>
      <p:sp>
        <p:nvSpPr>
          <p:cNvPr id="5" name="Shape 2"/>
          <p:cNvSpPr/>
          <p:nvPr/>
        </p:nvSpPr>
        <p:spPr>
          <a:xfrm>
            <a:off x="6172795" y="1837373"/>
            <a:ext cx="588407" cy="588407"/>
          </a:xfrm>
          <a:prstGeom prst="roundRect">
            <a:avLst>
              <a:gd name="adj" fmla="val 77701"/>
            </a:avLst>
          </a:prstGeom>
          <a:solidFill>
            <a:srgbClr val="3F4652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19838" y="1984415"/>
            <a:ext cx="294203" cy="2942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957298" y="1868091"/>
            <a:ext cx="2451616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Inclusive Learning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6957298" y="2292072"/>
            <a:ext cx="6986707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More personalized environments adapting to diverse learning needs and styles.</a:t>
            </a:r>
            <a:endParaRPr lang="en-US" sz="1500" dirty="0"/>
          </a:p>
        </p:txBody>
      </p:sp>
      <p:sp>
        <p:nvSpPr>
          <p:cNvPr id="9" name="Shape 5"/>
          <p:cNvSpPr/>
          <p:nvPr/>
        </p:nvSpPr>
        <p:spPr>
          <a:xfrm>
            <a:off x="6663095" y="3339108"/>
            <a:ext cx="196096" cy="882491"/>
          </a:xfrm>
          <a:prstGeom prst="roundRect">
            <a:avLst>
              <a:gd name="adj" fmla="val 15003"/>
            </a:avLst>
          </a:prstGeom>
          <a:solidFill>
            <a:srgbClr val="3F4652"/>
          </a:solidFill>
          <a:ln/>
        </p:spPr>
      </p:sp>
      <p:sp>
        <p:nvSpPr>
          <p:cNvPr id="10" name="Shape 6"/>
          <p:cNvSpPr/>
          <p:nvPr/>
        </p:nvSpPr>
        <p:spPr>
          <a:xfrm>
            <a:off x="6466999" y="3210282"/>
            <a:ext cx="588407" cy="588407"/>
          </a:xfrm>
          <a:prstGeom prst="roundRect">
            <a:avLst>
              <a:gd name="adj" fmla="val 77701"/>
            </a:avLst>
          </a:prstGeom>
          <a:solidFill>
            <a:srgbClr val="3F4652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4041" y="3357324"/>
            <a:ext cx="294203" cy="29420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251502" y="3241000"/>
            <a:ext cx="2854285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Immersive Technologies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7251502" y="3664982"/>
            <a:ext cx="6692503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Integration with virtual and augmented reality for experiential learning.</a:t>
            </a:r>
            <a:endParaRPr lang="en-US" sz="1500" dirty="0"/>
          </a:p>
        </p:txBody>
      </p:sp>
      <p:sp>
        <p:nvSpPr>
          <p:cNvPr id="14" name="Shape 9"/>
          <p:cNvSpPr/>
          <p:nvPr/>
        </p:nvSpPr>
        <p:spPr>
          <a:xfrm>
            <a:off x="6957298" y="4712018"/>
            <a:ext cx="196096" cy="1149310"/>
          </a:xfrm>
          <a:prstGeom prst="roundRect">
            <a:avLst>
              <a:gd name="adj" fmla="val 15003"/>
            </a:avLst>
          </a:prstGeom>
          <a:solidFill>
            <a:srgbClr val="3F4652"/>
          </a:solidFill>
          <a:ln/>
        </p:spPr>
      </p:sp>
      <p:sp>
        <p:nvSpPr>
          <p:cNvPr id="15" name="Shape 10"/>
          <p:cNvSpPr/>
          <p:nvPr/>
        </p:nvSpPr>
        <p:spPr>
          <a:xfrm>
            <a:off x="6761202" y="4583192"/>
            <a:ext cx="588407" cy="588407"/>
          </a:xfrm>
          <a:prstGeom prst="roundRect">
            <a:avLst>
              <a:gd name="adj" fmla="val 77701"/>
            </a:avLst>
          </a:prstGeom>
          <a:solidFill>
            <a:srgbClr val="3F4652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08244" y="4730234"/>
            <a:ext cx="294203" cy="29420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545705" y="4613910"/>
            <a:ext cx="2451616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 Companions</a:t>
            </a:r>
            <a:endParaRPr lang="en-US" sz="1900" dirty="0"/>
          </a:p>
        </p:txBody>
      </p:sp>
      <p:sp>
        <p:nvSpPr>
          <p:cNvPr id="18" name="Text 12"/>
          <p:cNvSpPr/>
          <p:nvPr/>
        </p:nvSpPr>
        <p:spPr>
          <a:xfrm>
            <a:off x="7545705" y="5037892"/>
            <a:ext cx="6398300" cy="627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teachers and lifelong learning companions supporting continuous education.</a:t>
            </a:r>
            <a:endParaRPr lang="en-US" sz="1500" dirty="0"/>
          </a:p>
        </p:txBody>
      </p:sp>
      <p:sp>
        <p:nvSpPr>
          <p:cNvPr id="19" name="Text 13"/>
          <p:cNvSpPr/>
          <p:nvPr/>
        </p:nvSpPr>
        <p:spPr>
          <a:xfrm>
            <a:off x="6466999" y="6302693"/>
            <a:ext cx="7477006" cy="941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is transforming education through personalization, automation, and analytics—making learning more efficient and inclusive. Ethical use and proper implementation are key to success.</a:t>
            </a:r>
            <a:endParaRPr lang="en-US" sz="1500" dirty="0"/>
          </a:p>
        </p:txBody>
      </p:sp>
      <p:sp>
        <p:nvSpPr>
          <p:cNvPr id="20" name="Shape 14"/>
          <p:cNvSpPr/>
          <p:nvPr/>
        </p:nvSpPr>
        <p:spPr>
          <a:xfrm>
            <a:off x="6172795" y="6082070"/>
            <a:ext cx="22860" cy="1382435"/>
          </a:xfrm>
          <a:prstGeom prst="rect">
            <a:avLst/>
          </a:prstGeom>
          <a:solidFill>
            <a:srgbClr val="66A8EE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8493" y="434578"/>
            <a:ext cx="4621173" cy="492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is AI in Education?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6038493" y="1164074"/>
            <a:ext cx="8039814" cy="1539478"/>
          </a:xfrm>
          <a:prstGeom prst="roundRect">
            <a:avLst>
              <a:gd name="adj" fmla="val 1537"/>
            </a:avLst>
          </a:prstGeom>
          <a:solidFill>
            <a:srgbClr val="3F4652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6132" y="1321713"/>
            <a:ext cx="473154" cy="473154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26267" y="1451729"/>
            <a:ext cx="212884" cy="212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196132" y="1952506"/>
            <a:ext cx="2173843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Intelligence Simulation</a:t>
            </a:r>
            <a:endParaRPr lang="en-US" sz="1550" dirty="0"/>
          </a:p>
        </p:txBody>
      </p:sp>
      <p:sp>
        <p:nvSpPr>
          <p:cNvPr id="8" name="Text 3"/>
          <p:cNvSpPr/>
          <p:nvPr/>
        </p:nvSpPr>
        <p:spPr>
          <a:xfrm>
            <a:off x="6196132" y="2293501"/>
            <a:ext cx="7724537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simulates human intelligence in machines to enhance learning experiences.</a:t>
            </a:r>
            <a:endParaRPr lang="en-US" sz="1200" dirty="0"/>
          </a:p>
        </p:txBody>
      </p:sp>
      <p:sp>
        <p:nvSpPr>
          <p:cNvPr id="9" name="Shape 4"/>
          <p:cNvSpPr/>
          <p:nvPr/>
        </p:nvSpPr>
        <p:spPr>
          <a:xfrm>
            <a:off x="6038493" y="2861191"/>
            <a:ext cx="8039814" cy="1539478"/>
          </a:xfrm>
          <a:prstGeom prst="roundRect">
            <a:avLst>
              <a:gd name="adj" fmla="val 1537"/>
            </a:avLst>
          </a:prstGeom>
          <a:solidFill>
            <a:srgbClr val="3F4652"/>
          </a:solidFill>
          <a:ln/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6132" y="3018830"/>
            <a:ext cx="473154" cy="473154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26267" y="3148846"/>
            <a:ext cx="212884" cy="21288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196132" y="3649623"/>
            <a:ext cx="2091095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Personalized Learning</a:t>
            </a:r>
            <a:endParaRPr lang="en-US" sz="1550" dirty="0"/>
          </a:p>
        </p:txBody>
      </p:sp>
      <p:sp>
        <p:nvSpPr>
          <p:cNvPr id="13" name="Text 6"/>
          <p:cNvSpPr/>
          <p:nvPr/>
        </p:nvSpPr>
        <p:spPr>
          <a:xfrm>
            <a:off x="6196132" y="3990618"/>
            <a:ext cx="7724537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Tailors educational content to individual student needs and pace.</a:t>
            </a:r>
            <a:endParaRPr lang="en-US" sz="1200" dirty="0"/>
          </a:p>
        </p:txBody>
      </p:sp>
      <p:sp>
        <p:nvSpPr>
          <p:cNvPr id="14" name="Shape 7"/>
          <p:cNvSpPr/>
          <p:nvPr/>
        </p:nvSpPr>
        <p:spPr>
          <a:xfrm>
            <a:off x="6038493" y="4558308"/>
            <a:ext cx="8039814" cy="1539478"/>
          </a:xfrm>
          <a:prstGeom prst="roundRect">
            <a:avLst>
              <a:gd name="adj" fmla="val 1537"/>
            </a:avLst>
          </a:prstGeom>
          <a:solidFill>
            <a:srgbClr val="3F4652"/>
          </a:solidFill>
          <a:ln/>
        </p:spPr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96132" y="4715947"/>
            <a:ext cx="473154" cy="473154"/>
          </a:xfrm>
          <a:prstGeom prst="rect">
            <a:avLst/>
          </a:prstGeom>
        </p:spPr>
      </p:pic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26267" y="4845963"/>
            <a:ext cx="212884" cy="212884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6196132" y="5346740"/>
            <a:ext cx="197179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Automation</a:t>
            </a:r>
            <a:endParaRPr lang="en-US" sz="1550" dirty="0"/>
          </a:p>
        </p:txBody>
      </p:sp>
      <p:sp>
        <p:nvSpPr>
          <p:cNvPr id="18" name="Text 9"/>
          <p:cNvSpPr/>
          <p:nvPr/>
        </p:nvSpPr>
        <p:spPr>
          <a:xfrm>
            <a:off x="6196132" y="5687735"/>
            <a:ext cx="7724537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Automates grading and administrative tasks, saving educators time.</a:t>
            </a:r>
            <a:endParaRPr lang="en-US" sz="1200" dirty="0"/>
          </a:p>
        </p:txBody>
      </p:sp>
      <p:sp>
        <p:nvSpPr>
          <p:cNvPr id="19" name="Shape 10"/>
          <p:cNvSpPr/>
          <p:nvPr/>
        </p:nvSpPr>
        <p:spPr>
          <a:xfrm>
            <a:off x="6038493" y="6255425"/>
            <a:ext cx="8039814" cy="1539478"/>
          </a:xfrm>
          <a:prstGeom prst="roundRect">
            <a:avLst>
              <a:gd name="adj" fmla="val 1537"/>
            </a:avLst>
          </a:prstGeom>
          <a:solidFill>
            <a:srgbClr val="3F4652"/>
          </a:solidFill>
          <a:ln/>
        </p:spPr>
      </p:sp>
      <p:pic>
        <p:nvPicPr>
          <p:cNvPr id="20" name="Image 7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96132" y="6413063"/>
            <a:ext cx="473154" cy="473154"/>
          </a:xfrm>
          <a:prstGeom prst="rect">
            <a:avLst/>
          </a:prstGeom>
        </p:spPr>
      </p:pic>
      <p:pic>
        <p:nvPicPr>
          <p:cNvPr id="21" name="Image 8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326267" y="6543080"/>
            <a:ext cx="212884" cy="212884"/>
          </a:xfrm>
          <a:prstGeom prst="rect">
            <a:avLst/>
          </a:prstGeom>
        </p:spPr>
      </p:pic>
      <p:sp>
        <p:nvSpPr>
          <p:cNvPr id="22" name="Text 11"/>
          <p:cNvSpPr/>
          <p:nvPr/>
        </p:nvSpPr>
        <p:spPr>
          <a:xfrm>
            <a:off x="6196132" y="7043857"/>
            <a:ext cx="2070497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Performance Analysis</a:t>
            </a:r>
            <a:endParaRPr lang="en-US" sz="1550" dirty="0"/>
          </a:p>
        </p:txBody>
      </p:sp>
      <p:sp>
        <p:nvSpPr>
          <p:cNvPr id="23" name="Text 12"/>
          <p:cNvSpPr/>
          <p:nvPr/>
        </p:nvSpPr>
        <p:spPr>
          <a:xfrm>
            <a:off x="6196132" y="7384852"/>
            <a:ext cx="7724537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Analyzes student data to improve outcomes and identify challenges.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58409"/>
            <a:ext cx="75379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Evolution of AI in Education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607350"/>
            <a:ext cx="30480" cy="4063722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2847261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6073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878860" y="264985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26852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Early 2000s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83011" y="3175635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E-learning platforms emerged (Moodle, Blackboard)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273612" y="4232077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1" name="Shape 8"/>
          <p:cNvSpPr/>
          <p:nvPr/>
        </p:nvSpPr>
        <p:spPr>
          <a:xfrm>
            <a:off x="793790" y="39921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2" name="Text 9"/>
          <p:cNvSpPr/>
          <p:nvPr/>
        </p:nvSpPr>
        <p:spPr>
          <a:xfrm>
            <a:off x="878860" y="40346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83011" y="40700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2010s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183011" y="4560451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and data analytics began integrating into education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273612" y="5616892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537698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878860" y="541948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183011" y="54548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Today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183011" y="5945267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Intelligent tutoring systems and adaptive learning platforms are widespread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109585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How AI Powers Modern Learning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Machine Learning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Analyzes student data to make predictions and personalize content delivery.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185279"/>
            <a:ext cx="4292084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Natural Language Processing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21638" y="3777972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Enables chatbots to interact naturally with learners, answering questions instantly.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643914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Analytics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21638" y="523660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Identifies learning patterns and challenges to optimize educational strategies.</a:t>
            </a:r>
            <a:endParaRPr lang="en-US" sz="16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16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 Tutoring Systems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574018"/>
            <a:ext cx="4158615" cy="1828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9837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Duolingo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47413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Adaptive language learning platform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235893" y="38008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Carnegie Learning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235893" y="429125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Personalized math instruction system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77995" y="38008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Squirrel AI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677995" y="429125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Intelligent adaptive learning platform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09218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systems provide personalized guidance, adjusting content based on individual performance to maximize learning 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88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Chatbots Revolutionizing Student Support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539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202733"/>
          </a:solidFill>
          <a:ln w="30480">
            <a:solidFill>
              <a:srgbClr val="66A8E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49710" y="2786539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66A8EE"/>
          </a:solidFill>
          <a:ln/>
        </p:spPr>
      </p:sp>
      <p:sp>
        <p:nvSpPr>
          <p:cNvPr id="6" name="Text 3"/>
          <p:cNvSpPr/>
          <p:nvPr/>
        </p:nvSpPr>
        <p:spPr>
          <a:xfrm>
            <a:off x="6628924" y="3043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Instant Answers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28924" y="3534251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Students receive immediate responses to questions 24/7, eliminating wait times.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2786539"/>
            <a:ext cx="3664863" cy="2093714"/>
          </a:xfrm>
          <a:prstGeom prst="roundRect">
            <a:avLst>
              <a:gd name="adj" fmla="val 6988"/>
            </a:avLst>
          </a:prstGeom>
          <a:solidFill>
            <a:srgbClr val="202733"/>
          </a:solidFill>
          <a:ln w="30480">
            <a:solidFill>
              <a:srgbClr val="66A8E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41268" y="2786539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66A8EE"/>
          </a:solidFill>
          <a:ln/>
        </p:spPr>
      </p:sp>
      <p:sp>
        <p:nvSpPr>
          <p:cNvPr id="10" name="Text 7"/>
          <p:cNvSpPr/>
          <p:nvPr/>
        </p:nvSpPr>
        <p:spPr>
          <a:xfrm>
            <a:off x="10520482" y="3043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Reduced Workload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520482" y="3534251"/>
            <a:ext cx="30588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Teachers and administrators save time on routine inquiries and tasks.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07067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202733"/>
          </a:solidFill>
          <a:ln w="30480">
            <a:solidFill>
              <a:srgbClr val="66A8E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49710" y="5107067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66A8EE"/>
          </a:solidFill>
          <a:ln/>
        </p:spPr>
      </p:sp>
      <p:sp>
        <p:nvSpPr>
          <p:cNvPr id="14" name="Text 11"/>
          <p:cNvSpPr/>
          <p:nvPr/>
        </p:nvSpPr>
        <p:spPr>
          <a:xfrm>
            <a:off x="6628924" y="5364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Real-World Example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628924" y="5854779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ChatGPT-based virtual assistants are now deployed in universities worldwide.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956" y="620316"/>
            <a:ext cx="7695248" cy="703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Ensuring Academic Integrity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956" y="1959888"/>
            <a:ext cx="4892159" cy="48921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7089" y="1886783"/>
            <a:ext cx="5288399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AI-Powered Plagiarism Detection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37089" y="2534126"/>
            <a:ext cx="7612856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tools detect similarities in academic work, promoting originality and honesty.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37089" y="3580805"/>
            <a:ext cx="225147" cy="225147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089" y="3859768"/>
            <a:ext cx="3693795" cy="3048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37089" y="4033242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Turnitin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6237089" y="4610219"/>
            <a:ext cx="3693795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Industry-leading similarity checker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56031" y="3580805"/>
            <a:ext cx="225147" cy="225147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6031" y="3859768"/>
            <a:ext cx="3693914" cy="3048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156031" y="4033242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Grammarly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10156031" y="4610219"/>
            <a:ext cx="3693914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Writing enhancement and originality verification</a:t>
            </a:r>
            <a:endParaRPr lang="en-US" sz="175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37089" y="5752624"/>
            <a:ext cx="225147" cy="225147"/>
          </a:xfrm>
          <a:prstGeom prst="rect">
            <a:avLst/>
          </a:prstGeom>
        </p:spPr>
      </p:pic>
      <p:pic>
        <p:nvPicPr>
          <p:cNvPr id="15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37089" y="6054090"/>
            <a:ext cx="7612856" cy="30480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6237089" y="6250067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Copyleaks</a:t>
            </a:r>
            <a:endParaRPr lang="en-US" sz="2200" dirty="0"/>
          </a:p>
        </p:txBody>
      </p:sp>
      <p:sp>
        <p:nvSpPr>
          <p:cNvPr id="17" name="Text 8"/>
          <p:cNvSpPr/>
          <p:nvPr/>
        </p:nvSpPr>
        <p:spPr>
          <a:xfrm>
            <a:off x="6237089" y="6827044"/>
            <a:ext cx="761285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plagiarism detection platform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01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Data-Driven Educational Insights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797850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30246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515082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analyzes large amounts of student data from multiple sources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467701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694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Early Identification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518493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Identifies struggling students early for timely intervention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828586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6055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Informed Decisions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54581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Enables teachers to make data-driven instructional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9535"/>
            <a:ext cx="59206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Challenges to Address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4210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1623"/>
            <a:ext cx="6407944" cy="12192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40" y="2201942"/>
            <a:ext cx="680442" cy="6804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861614" y="23720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051084" y="3109079"/>
            <a:ext cx="31265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Privacy &amp; Security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51084" y="359949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Protecting sensitive student information from breaches and misuse.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28548" y="2542103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202733"/>
          </a:solidFill>
          <a:ln/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2511623"/>
            <a:ext cx="6408063" cy="121920"/>
          </a:xfrm>
          <a:prstGeom prst="rect">
            <a:avLst/>
          </a:prstGeom>
        </p:spPr>
      </p:pic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2201942"/>
            <a:ext cx="680442" cy="68044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496371" y="23720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7685842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Algorithmic Bias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685842" y="3599497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Ensuring AI systems don't perpetuate or amplify existing inequalities.</a:t>
            </a:r>
            <a:endParaRPr lang="en-US" sz="1750" dirty="0"/>
          </a:p>
        </p:txBody>
      </p:sp>
      <p:sp>
        <p:nvSpPr>
          <p:cNvPr id="15" name="Shape 9"/>
          <p:cNvSpPr/>
          <p:nvPr/>
        </p:nvSpPr>
        <p:spPr>
          <a:xfrm>
            <a:off x="793790" y="5149572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202733"/>
          </a:solidFill>
          <a:ln/>
        </p:spPr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119092"/>
            <a:ext cx="6407944" cy="121920"/>
          </a:xfrm>
          <a:prstGeom prst="rect">
            <a:avLst/>
          </a:prstGeom>
        </p:spPr>
      </p:pic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7540" y="4809411"/>
            <a:ext cx="680442" cy="680442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3861614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1"/>
          <p:cNvSpPr/>
          <p:nvPr/>
        </p:nvSpPr>
        <p:spPr>
          <a:xfrm>
            <a:off x="1051084" y="5716548"/>
            <a:ext cx="32736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Technology Dependence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1051084" y="6206966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Balancing AI tools with human interaction and traditional teaching methods.</a:t>
            </a:r>
            <a:endParaRPr lang="en-US" sz="1750" dirty="0"/>
          </a:p>
        </p:txBody>
      </p:sp>
      <p:sp>
        <p:nvSpPr>
          <p:cNvPr id="21" name="Shape 13"/>
          <p:cNvSpPr/>
          <p:nvPr/>
        </p:nvSpPr>
        <p:spPr>
          <a:xfrm>
            <a:off x="7428548" y="5149572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202733"/>
          </a:solidFill>
          <a:ln/>
        </p:spPr>
      </p:sp>
      <p:pic>
        <p:nvPicPr>
          <p:cNvPr id="22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8548" y="5119092"/>
            <a:ext cx="6408063" cy="121920"/>
          </a:xfrm>
          <a:prstGeom prst="rect">
            <a:avLst/>
          </a:prstGeom>
        </p:spPr>
      </p:pic>
      <p:pic>
        <p:nvPicPr>
          <p:cNvPr id="23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2298" y="4809411"/>
            <a:ext cx="680442" cy="680442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10496371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15"/>
          <p:cNvSpPr/>
          <p:nvPr/>
        </p:nvSpPr>
        <p:spPr>
          <a:xfrm>
            <a:off x="7685842" y="5716548"/>
            <a:ext cx="29434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Implementation Costs</a:t>
            </a:r>
            <a:endParaRPr lang="en-US" sz="2200" dirty="0"/>
          </a:p>
        </p:txBody>
      </p:sp>
      <p:sp>
        <p:nvSpPr>
          <p:cNvPr id="26" name="Text 16"/>
          <p:cNvSpPr/>
          <p:nvPr/>
        </p:nvSpPr>
        <p:spPr>
          <a:xfrm>
            <a:off x="7685842" y="6206966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expenses create barriers for under-resourced schools and institutions.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2025-11-13T14:55:02Z</dcterms:created>
  <dcterms:modified xsi:type="dcterms:W3CDTF">2025-11-13T14:55:02Z</dcterms:modified>
</cp:coreProperties>
</file>